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1" r:id="rId3"/>
    <p:sldId id="263" r:id="rId4"/>
    <p:sldId id="270" r:id="rId5"/>
    <p:sldId id="265" r:id="rId6"/>
    <p:sldId id="266" r:id="rId7"/>
    <p:sldId id="268" r:id="rId8"/>
    <p:sldId id="269" r:id="rId9"/>
    <p:sldId id="267" r:id="rId10"/>
    <p:sldId id="262" r:id="rId11"/>
    <p:sldId id="264" r:id="rId12"/>
    <p:sldId id="26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1"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614A68-47C6-4399-8375-081E31D56547}" type="datetimeFigureOut">
              <a:rPr lang="en-US" smtClean="0"/>
              <a:t>5/25/2022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38CF5-BC4C-48EF-B1DC-F68CD01EC965}" type="slidenum">
              <a:rPr lang="en-US" smtClean="0"/>
              <a:t>‹#›</a:t>
            </a:fld>
            <a:endParaRPr lang="en-US"/>
          </a:p>
        </p:txBody>
      </p:sp>
    </p:spTree>
    <p:extLst>
      <p:ext uri="{BB962C8B-B14F-4D97-AF65-F5344CB8AC3E}">
        <p14:creationId xmlns:p14="http://schemas.microsoft.com/office/powerpoint/2010/main" val="3887513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8429105" y="465513"/>
            <a:ext cx="3075710" cy="872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133309" y="1026334"/>
            <a:ext cx="3268288" cy="2869882"/>
          </a:xfrm>
        </p:spPr>
        <p:txBody>
          <a:bodyPr anchor="t">
            <a:noAutofit/>
          </a:bodyPr>
          <a:lstStyle>
            <a:lvl1pPr algn="ctr">
              <a:defRPr sz="4400"/>
            </a:lvl1pPr>
          </a:lstStyle>
          <a:p>
            <a:r>
              <a:rPr lang="en-US" dirty="0"/>
              <a:t>Presentation title goes here</a:t>
            </a:r>
          </a:p>
        </p:txBody>
      </p:sp>
      <p:sp>
        <p:nvSpPr>
          <p:cNvPr id="3" name="Subtitle 2"/>
          <p:cNvSpPr>
            <a:spLocks noGrp="1"/>
          </p:cNvSpPr>
          <p:nvPr>
            <p:ph type="subTitle" idx="1" hasCustomPrompt="1"/>
          </p:nvPr>
        </p:nvSpPr>
        <p:spPr>
          <a:xfrm>
            <a:off x="8170024" y="4121900"/>
            <a:ext cx="3194859" cy="223733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a:t>
            </a:r>
          </a:p>
          <a:p>
            <a:r>
              <a:rPr lang="en-US" dirty="0"/>
              <a:t>Job title</a:t>
            </a:r>
          </a:p>
          <a:p>
            <a:endParaRPr lang="en-US" dirty="0"/>
          </a:p>
          <a:p>
            <a:r>
              <a:rPr lang="en-US" dirty="0"/>
              <a:t>Date</a:t>
            </a:r>
          </a:p>
        </p:txBody>
      </p:sp>
      <p:pic>
        <p:nvPicPr>
          <p:cNvPr id="7" name="Picture 6"/>
          <p:cNvPicPr>
            <a:picLocks noChangeAspect="1"/>
          </p:cNvPicPr>
          <p:nvPr userDrawn="1"/>
        </p:nvPicPr>
        <p:blipFill>
          <a:blip r:embed="rId2"/>
          <a:stretch>
            <a:fillRect/>
          </a:stretch>
        </p:blipFill>
        <p:spPr>
          <a:xfrm>
            <a:off x="-74814" y="-19247"/>
            <a:ext cx="7606146" cy="6945563"/>
          </a:xfrm>
          <a:prstGeom prst="rect">
            <a:avLst/>
          </a:prstGeom>
        </p:spPr>
      </p:pic>
    </p:spTree>
    <p:extLst>
      <p:ext uri="{BB962C8B-B14F-4D97-AF65-F5344CB8AC3E}">
        <p14:creationId xmlns:p14="http://schemas.microsoft.com/office/powerpoint/2010/main" val="3987186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3179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4486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215496"/>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0304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858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340821"/>
            <a:ext cx="3932237" cy="1109749"/>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241378" y="145057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7" y="202036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4070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274319"/>
            <a:ext cx="3932237" cy="1176251"/>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450321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039726"/>
          </a:xfrm>
          <a:prstGeom prst="rect">
            <a:avLst/>
          </a:prstGeom>
        </p:spPr>
        <p:txBody>
          <a:bodyPr vert="horz" lIns="91440" tIns="45720" rIns="91440" bIns="45720" rtlCol="0" anchor="ctr">
            <a:normAutofit/>
          </a:bodyPr>
          <a:lstStyle/>
          <a:p>
            <a:r>
              <a:rPr lang="en-US" dirty="0"/>
              <a:t>Slide title goes here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Level 1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9"/>
          <a:stretch>
            <a:fillRect/>
          </a:stretch>
        </p:blipFill>
        <p:spPr>
          <a:xfrm rot="5400000">
            <a:off x="8646395" y="3312395"/>
            <a:ext cx="6858000" cy="233210"/>
          </a:xfrm>
          <a:prstGeom prst="rect">
            <a:avLst/>
          </a:prstGeom>
        </p:spPr>
      </p:pic>
      <p:pic>
        <p:nvPicPr>
          <p:cNvPr id="9" name="Picture 8"/>
          <p:cNvPicPr>
            <a:picLocks noChangeAspect="1"/>
          </p:cNvPicPr>
          <p:nvPr userDrawn="1"/>
        </p:nvPicPr>
        <p:blipFill>
          <a:blip r:embed="rId9"/>
          <a:stretch>
            <a:fillRect/>
          </a:stretch>
        </p:blipFill>
        <p:spPr>
          <a:xfrm>
            <a:off x="838200" y="1510183"/>
            <a:ext cx="2246105" cy="78613"/>
          </a:xfrm>
          <a:prstGeom prst="rect">
            <a:avLst/>
          </a:prstGeom>
        </p:spPr>
      </p:pic>
      <p:pic>
        <p:nvPicPr>
          <p:cNvPr id="5" name="Picture 4" descr="A picture containing thing&#10;&#10;Description generated with high confidence"/>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667969" y="548640"/>
            <a:ext cx="2618774" cy="741872"/>
          </a:xfrm>
          <a:prstGeom prst="rect">
            <a:avLst/>
          </a:prstGeom>
        </p:spPr>
      </p:pic>
    </p:spTree>
    <p:extLst>
      <p:ext uri="{BB962C8B-B14F-4D97-AF65-F5344CB8AC3E}">
        <p14:creationId xmlns:p14="http://schemas.microsoft.com/office/powerpoint/2010/main" val="2346386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Lst>
  <p:txStyles>
    <p:titleStyle>
      <a:lvl1pPr algn="l" defTabSz="914400" rtl="0" eaLnBrk="1" latinLnBrk="0" hangingPunct="1">
        <a:lnSpc>
          <a:spcPct val="90000"/>
        </a:lnSpc>
        <a:spcBef>
          <a:spcPct val="0"/>
        </a:spcBef>
        <a:buNone/>
        <a:defRPr sz="4400" b="1" kern="1200">
          <a:solidFill>
            <a:srgbClr val="00B0F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0C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B0F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arentutor.co.uk/blog/snap-cubes-activities/"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rpaulswan.com.au/wp-content/uploads/2021/08/Guide-to-Teacher-Planning.pdf" TargetMode="External"/><Relationship Id="rId2" Type="http://schemas.openxmlformats.org/officeDocument/2006/relationships/hyperlink" Target="http://mathsmaterials.com/cubes" TargetMode="External"/><Relationship Id="rId1" Type="http://schemas.openxmlformats.org/officeDocument/2006/relationships/slideLayout" Target="../slideLayouts/slideLayout2.xml"/><Relationship Id="rId6" Type="http://schemas.openxmlformats.org/officeDocument/2006/relationships/hyperlink" Target="https://www.mathsisfun.com/combinatorics/combinations-permutations.html" TargetMode="External"/><Relationship Id="rId5" Type="http://schemas.openxmlformats.org/officeDocument/2006/relationships/hyperlink" Target="https://youtu.be/_lMGuifySL4" TargetMode="External"/><Relationship Id="rId4" Type="http://schemas.openxmlformats.org/officeDocument/2006/relationships/hyperlink" Target="https://drpaulswan.com.au/shop/cubes-in-the-classro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www.pinterest.com/pin/725290714961988076/" TargetMode="Externa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sz="4000" dirty="0"/>
              <a:t>Getting your fix of Unifix</a:t>
            </a:r>
            <a:endParaRPr lang="en-US" sz="4000" dirty="0"/>
          </a:p>
        </p:txBody>
      </p:sp>
      <p:sp>
        <p:nvSpPr>
          <p:cNvPr id="3" name="Subtitle 2"/>
          <p:cNvSpPr>
            <a:spLocks noGrp="1"/>
          </p:cNvSpPr>
          <p:nvPr>
            <p:ph type="subTitle" idx="1"/>
          </p:nvPr>
        </p:nvSpPr>
        <p:spPr/>
        <p:txBody>
          <a:bodyPr>
            <a:normAutofit fontScale="92500" lnSpcReduction="20000"/>
          </a:bodyPr>
          <a:lstStyle/>
          <a:p>
            <a:r>
              <a:rPr lang="en-AU" dirty="0"/>
              <a:t>2022 Primary Mathematics Education Conference – Teacher’s Day</a:t>
            </a:r>
          </a:p>
          <a:p>
            <a:endParaRPr lang="en-AU" dirty="0"/>
          </a:p>
          <a:p>
            <a:r>
              <a:rPr lang="en-AU" dirty="0"/>
              <a:t>Jennifer Bowden &amp;</a:t>
            </a:r>
          </a:p>
          <a:p>
            <a:r>
              <a:rPr lang="en-AU" dirty="0"/>
              <a:t> Dr Paul Swan </a:t>
            </a:r>
            <a:endParaRPr lang="en-US" dirty="0"/>
          </a:p>
        </p:txBody>
      </p:sp>
    </p:spTree>
    <p:extLst>
      <p:ext uri="{BB962C8B-B14F-4D97-AF65-F5344CB8AC3E}">
        <p14:creationId xmlns:p14="http://schemas.microsoft.com/office/powerpoint/2010/main" val="2649676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221534-52EF-E02F-EDB7-7EFD864EDBCC}"/>
              </a:ext>
            </a:extLst>
          </p:cNvPr>
          <p:cNvSpPr>
            <a:spLocks noGrp="1"/>
          </p:cNvSpPr>
          <p:nvPr>
            <p:ph type="title"/>
          </p:nvPr>
        </p:nvSpPr>
        <p:spPr>
          <a:xfrm>
            <a:off x="630936" y="640080"/>
            <a:ext cx="4818888" cy="1481328"/>
          </a:xfrm>
        </p:spPr>
        <p:txBody>
          <a:bodyPr anchor="b">
            <a:normAutofit/>
          </a:bodyPr>
          <a:lstStyle/>
          <a:p>
            <a:r>
              <a:rPr lang="en-AU" sz="5400"/>
              <a:t>Share </a:t>
            </a:r>
          </a:p>
        </p:txBody>
      </p:sp>
      <p:sp>
        <p:nvSpPr>
          <p:cNvPr id="1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0110AA-162B-DBF6-392A-0B57CD6CBD8F}"/>
              </a:ext>
            </a:extLst>
          </p:cNvPr>
          <p:cNvSpPr>
            <a:spLocks noGrp="1"/>
          </p:cNvSpPr>
          <p:nvPr>
            <p:ph idx="1"/>
          </p:nvPr>
        </p:nvSpPr>
        <p:spPr>
          <a:xfrm>
            <a:off x="630936" y="2660904"/>
            <a:ext cx="4818888" cy="3547872"/>
          </a:xfrm>
        </p:spPr>
        <p:txBody>
          <a:bodyPr anchor="t">
            <a:normAutofit/>
          </a:bodyPr>
          <a:lstStyle/>
          <a:p>
            <a:r>
              <a:rPr lang="en-AU" sz="2200" dirty="0"/>
              <a:t>Share a task you have completed (That we haven’t covered!) using unifix cubes.</a:t>
            </a:r>
          </a:p>
        </p:txBody>
      </p:sp>
      <p:pic>
        <p:nvPicPr>
          <p:cNvPr id="5" name="Picture 4" descr="A picture containing indoor, stationary, toy, different&#10;&#10;Description automatically generated">
            <a:extLst>
              <a:ext uri="{FF2B5EF4-FFF2-40B4-BE49-F238E27FC236}">
                <a16:creationId xmlns:a16="http://schemas.microsoft.com/office/drawing/2014/main" id="{F533FCF7-6AAE-AAA3-38E7-FC223421302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9048" y="1140879"/>
            <a:ext cx="5458968" cy="4576241"/>
          </a:xfrm>
          <a:prstGeom prst="rect">
            <a:avLst/>
          </a:prstGeom>
        </p:spPr>
      </p:pic>
    </p:spTree>
    <p:extLst>
      <p:ext uri="{BB962C8B-B14F-4D97-AF65-F5344CB8AC3E}">
        <p14:creationId xmlns:p14="http://schemas.microsoft.com/office/powerpoint/2010/main" val="2520914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A943E-8248-6686-BD41-9784D999AC5A}"/>
              </a:ext>
            </a:extLst>
          </p:cNvPr>
          <p:cNvSpPr>
            <a:spLocks noGrp="1"/>
          </p:cNvSpPr>
          <p:nvPr>
            <p:ph type="title"/>
          </p:nvPr>
        </p:nvSpPr>
        <p:spPr/>
        <p:txBody>
          <a:bodyPr/>
          <a:lstStyle/>
          <a:p>
            <a:r>
              <a:rPr lang="en-AU" dirty="0"/>
              <a:t>References 		</a:t>
            </a:r>
          </a:p>
        </p:txBody>
      </p:sp>
      <p:sp>
        <p:nvSpPr>
          <p:cNvPr id="3" name="Content Placeholder 2">
            <a:extLst>
              <a:ext uri="{FF2B5EF4-FFF2-40B4-BE49-F238E27FC236}">
                <a16:creationId xmlns:a16="http://schemas.microsoft.com/office/drawing/2014/main" id="{6F3CCF60-161C-0C63-7283-E29B70ED89D9}"/>
              </a:ext>
            </a:extLst>
          </p:cNvPr>
          <p:cNvSpPr>
            <a:spLocks noGrp="1"/>
          </p:cNvSpPr>
          <p:nvPr>
            <p:ph idx="1"/>
          </p:nvPr>
        </p:nvSpPr>
        <p:spPr/>
        <p:txBody>
          <a:bodyPr/>
          <a:lstStyle/>
          <a:p>
            <a:r>
              <a:rPr lang="en-AU" sz="1800" dirty="0">
                <a:latin typeface="+mj-lt"/>
                <a:hlinkClick r:id="rId2"/>
              </a:rPr>
              <a:t>http://mathsmaterials.com/cubes</a:t>
            </a:r>
            <a:endParaRPr lang="en-AU" sz="1800" dirty="0">
              <a:latin typeface="+mj-lt"/>
            </a:endParaRPr>
          </a:p>
          <a:p>
            <a:r>
              <a:rPr lang="en-AU" sz="1800" dirty="0">
                <a:latin typeface="+mj-lt"/>
                <a:hlinkClick r:id="rId3"/>
              </a:rPr>
              <a:t>https://drpaulswan.com.au/wp-content/uploads/2021/08/Guide-to-Teacher-Planning.pdf</a:t>
            </a:r>
            <a:endParaRPr lang="en-AU" sz="1800" dirty="0">
              <a:latin typeface="+mj-lt"/>
            </a:endParaRPr>
          </a:p>
          <a:p>
            <a:r>
              <a:rPr lang="en-US" sz="1800" dirty="0">
                <a:latin typeface="+mj-lt"/>
                <a:hlinkClick r:id="rId4"/>
              </a:rPr>
              <a:t>https://drpaulswan.com.au/shop/cubes-in-the-classroom/</a:t>
            </a:r>
            <a:endParaRPr lang="en-US" sz="1800" dirty="0">
              <a:latin typeface="+mj-lt"/>
            </a:endParaRPr>
          </a:p>
          <a:p>
            <a:r>
              <a:rPr lang="en-AU" sz="1800" u="sng" dirty="0">
                <a:solidFill>
                  <a:srgbClr val="0000FF"/>
                </a:solidFill>
                <a:effectLst/>
                <a:latin typeface="+mj-lt"/>
                <a:ea typeface="Times New Roman" panose="02020603050405020304" pitchFamily="18" charset="0"/>
                <a:hlinkClick r:id="rId5"/>
              </a:rPr>
              <a:t>https://youtu.be/_lMGuifySL4</a:t>
            </a:r>
            <a:endParaRPr lang="en-AU" sz="1800" u="sng" dirty="0">
              <a:solidFill>
                <a:srgbClr val="0000FF"/>
              </a:solidFill>
              <a:effectLst/>
              <a:latin typeface="+mj-lt"/>
              <a:ea typeface="Times New Roman" panose="02020603050405020304" pitchFamily="18" charset="0"/>
            </a:endParaRPr>
          </a:p>
          <a:p>
            <a:r>
              <a:rPr lang="en-AU" sz="1800" dirty="0">
                <a:effectLst/>
                <a:latin typeface="+mj-lt"/>
                <a:ea typeface="Calibri" panose="020F0502020204030204" pitchFamily="34" charset="0"/>
                <a:hlinkClick r:id="rId6"/>
              </a:rPr>
              <a:t>https://www.mathsisfun.com/combinatorics/combinations-permutations</a:t>
            </a:r>
            <a:r>
              <a:rPr lang="en-AU" sz="1800">
                <a:effectLst/>
                <a:latin typeface="+mj-lt"/>
                <a:ea typeface="Calibri" panose="020F0502020204030204" pitchFamily="34" charset="0"/>
                <a:hlinkClick r:id="rId6"/>
              </a:rPr>
              <a:t>.html</a:t>
            </a:r>
            <a:endParaRPr lang="en-AU" sz="1800">
              <a:effectLst/>
              <a:latin typeface="+mj-lt"/>
              <a:ea typeface="Calibri" panose="020F0502020204030204" pitchFamily="34" charset="0"/>
            </a:endParaRPr>
          </a:p>
          <a:p>
            <a:endParaRPr lang="en-AU" sz="1800" dirty="0">
              <a:effectLst/>
              <a:latin typeface="+mj-lt"/>
              <a:ea typeface="Calibri" panose="020F0502020204030204" pitchFamily="34" charset="0"/>
            </a:endParaRPr>
          </a:p>
          <a:p>
            <a:endParaRPr lang="en-US" dirty="0"/>
          </a:p>
          <a:p>
            <a:endParaRPr lang="en-AU" dirty="0"/>
          </a:p>
          <a:p>
            <a:endParaRPr lang="en-AU" dirty="0"/>
          </a:p>
        </p:txBody>
      </p:sp>
    </p:spTree>
    <p:extLst>
      <p:ext uri="{BB962C8B-B14F-4D97-AF65-F5344CB8AC3E}">
        <p14:creationId xmlns:p14="http://schemas.microsoft.com/office/powerpoint/2010/main" val="2179673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6099B9-1C3E-4A23-ADD9-9938C1950E2A}"/>
              </a:ext>
            </a:extLst>
          </p:cNvPr>
          <p:cNvSpPr/>
          <p:nvPr/>
        </p:nvSpPr>
        <p:spPr>
          <a:xfrm>
            <a:off x="720436" y="1265382"/>
            <a:ext cx="2613891" cy="5264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B1FA95E1-6EE9-4F05-84EF-989B96828C83}"/>
              </a:ext>
            </a:extLst>
          </p:cNvPr>
          <p:cNvSpPr/>
          <p:nvPr/>
        </p:nvSpPr>
        <p:spPr>
          <a:xfrm>
            <a:off x="7942217" y="418011"/>
            <a:ext cx="3590307" cy="11106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D5C6D07C-2615-4CE0-90CB-82B26F632E20}"/>
              </a:ext>
            </a:extLst>
          </p:cNvPr>
          <p:cNvPicPr>
            <a:picLocks noChangeAspect="1"/>
          </p:cNvPicPr>
          <p:nvPr/>
        </p:nvPicPr>
        <p:blipFill>
          <a:blip r:embed="rId2"/>
          <a:stretch>
            <a:fillRect/>
          </a:stretch>
        </p:blipFill>
        <p:spPr>
          <a:xfrm>
            <a:off x="720436" y="159521"/>
            <a:ext cx="2429691" cy="778214"/>
          </a:xfrm>
          <a:prstGeom prst="rect">
            <a:avLst/>
          </a:prstGeom>
        </p:spPr>
      </p:pic>
      <p:pic>
        <p:nvPicPr>
          <p:cNvPr id="10" name="Picture 9">
            <a:extLst>
              <a:ext uri="{FF2B5EF4-FFF2-40B4-BE49-F238E27FC236}">
                <a16:creationId xmlns:a16="http://schemas.microsoft.com/office/drawing/2014/main" id="{E61196F9-1DBA-4224-B18B-A41429676167}"/>
              </a:ext>
            </a:extLst>
          </p:cNvPr>
          <p:cNvPicPr>
            <a:picLocks noChangeAspect="1"/>
          </p:cNvPicPr>
          <p:nvPr/>
        </p:nvPicPr>
        <p:blipFill>
          <a:blip r:embed="rId3"/>
          <a:stretch>
            <a:fillRect/>
          </a:stretch>
        </p:blipFill>
        <p:spPr>
          <a:xfrm>
            <a:off x="9041875" y="258257"/>
            <a:ext cx="2032598" cy="580742"/>
          </a:xfrm>
          <a:prstGeom prst="rect">
            <a:avLst/>
          </a:prstGeom>
        </p:spPr>
      </p:pic>
      <p:pic>
        <p:nvPicPr>
          <p:cNvPr id="3" name="Picture 2" descr="Diagram, schematic&#10;&#10;Description automatically generated">
            <a:extLst>
              <a:ext uri="{FF2B5EF4-FFF2-40B4-BE49-F238E27FC236}">
                <a16:creationId xmlns:a16="http://schemas.microsoft.com/office/drawing/2014/main" id="{351BC631-CB40-4616-83D3-AD8DCC62CD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8436" y="937735"/>
            <a:ext cx="9190255" cy="6291339"/>
          </a:xfrm>
          <a:prstGeom prst="rect">
            <a:avLst/>
          </a:prstGeom>
        </p:spPr>
      </p:pic>
    </p:spTree>
    <p:extLst>
      <p:ext uri="{BB962C8B-B14F-4D97-AF65-F5344CB8AC3E}">
        <p14:creationId xmlns:p14="http://schemas.microsoft.com/office/powerpoint/2010/main" val="2248167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6763-A945-62FF-3075-B6A6A420BADC}"/>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90695279-2D74-0C03-30B7-35C813FA3B76}"/>
              </a:ext>
            </a:extLst>
          </p:cNvPr>
          <p:cNvSpPr>
            <a:spLocks noGrp="1"/>
          </p:cNvSpPr>
          <p:nvPr>
            <p:ph idx="1"/>
          </p:nvPr>
        </p:nvSpPr>
        <p:spPr/>
        <p:txBody>
          <a:bodyPr/>
          <a:lstStyle/>
          <a:p>
            <a:r>
              <a:rPr lang="en-AU" dirty="0"/>
              <a:t>If you’ve ever taught in a maths classroom, you’ve most likely stumbled across or used unifix blocks in your teaching. These colourful little blocks are one of the most versatile concrete manipulatives, and can be used in anything from counting to patterns and algebra. In this hands-on workshop, you will be introduced to a variety of activities using unifix, all developed around multiple curriculum content descriptors from Foundation through to Level 6.</a:t>
            </a:r>
          </a:p>
        </p:txBody>
      </p:sp>
    </p:spTree>
    <p:extLst>
      <p:ext uri="{BB962C8B-B14F-4D97-AF65-F5344CB8AC3E}">
        <p14:creationId xmlns:p14="http://schemas.microsoft.com/office/powerpoint/2010/main" val="3743246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EADA9-1A90-8E8F-2B42-F9075F056486}"/>
              </a:ext>
            </a:extLst>
          </p:cNvPr>
          <p:cNvSpPr>
            <a:spLocks noGrp="1"/>
          </p:cNvSpPr>
          <p:nvPr>
            <p:ph type="title"/>
          </p:nvPr>
        </p:nvSpPr>
        <p:spPr>
          <a:xfrm>
            <a:off x="630936" y="639520"/>
            <a:ext cx="3429000" cy="1719072"/>
          </a:xfrm>
        </p:spPr>
        <p:txBody>
          <a:bodyPr anchor="b">
            <a:normAutofit/>
          </a:bodyPr>
          <a:lstStyle/>
          <a:p>
            <a:r>
              <a:rPr lang="en-AU" sz="5400"/>
              <a:t>Warm Up </a:t>
            </a:r>
          </a:p>
        </p:txBody>
      </p:sp>
      <p:sp>
        <p:nvSpPr>
          <p:cNvPr id="7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BB208F4-2F75-BF7D-D309-94D82C4BE012}"/>
              </a:ext>
            </a:extLst>
          </p:cNvPr>
          <p:cNvSpPr>
            <a:spLocks noGrp="1"/>
          </p:cNvSpPr>
          <p:nvPr>
            <p:ph idx="1"/>
          </p:nvPr>
        </p:nvSpPr>
        <p:spPr>
          <a:xfrm>
            <a:off x="630936" y="2807208"/>
            <a:ext cx="3429000" cy="3410712"/>
          </a:xfrm>
        </p:spPr>
        <p:txBody>
          <a:bodyPr anchor="t">
            <a:normAutofit/>
          </a:bodyPr>
          <a:lstStyle/>
          <a:p>
            <a:pPr marL="0" indent="0">
              <a:buNone/>
            </a:pPr>
            <a:r>
              <a:rPr lang="en-AU" sz="2200"/>
              <a:t>I have a combination of cubes in my hand…. What could they be?</a:t>
            </a:r>
          </a:p>
        </p:txBody>
      </p:sp>
      <p:pic>
        <p:nvPicPr>
          <p:cNvPr id="1026" name="Picture 2" descr="Interlocking - 1cm Plastic (1000)">
            <a:extLst>
              <a:ext uri="{FF2B5EF4-FFF2-40B4-BE49-F238E27FC236}">
                <a16:creationId xmlns:a16="http://schemas.microsoft.com/office/drawing/2014/main" id="{BF1B3B43-E1FD-8390-682C-969F6B6FBAC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72626" y="640080"/>
            <a:ext cx="6467060"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475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nterpreters bridge language gap at Koondoola Primary School | Community  News">
            <a:extLst>
              <a:ext uri="{FF2B5EF4-FFF2-40B4-BE49-F238E27FC236}">
                <a16:creationId xmlns:a16="http://schemas.microsoft.com/office/drawing/2014/main" id="{AF45A880-B1C1-B781-76E8-CEB5DC0A2FF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152"/>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5AF1C44-1F9F-C98B-4FB1-D8C1C5D993AC}"/>
              </a:ext>
            </a:extLst>
          </p:cNvPr>
          <p:cNvSpPr txBox="1"/>
          <p:nvPr/>
        </p:nvSpPr>
        <p:spPr>
          <a:xfrm>
            <a:off x="838200" y="2434201"/>
            <a:ext cx="3822189" cy="3742762"/>
          </a:xfrm>
          <a:prstGeom prst="rect">
            <a:avLst/>
          </a:prstGeom>
        </p:spPr>
        <p:txBody>
          <a:bodyPr vert="horz" lIns="91440" tIns="45720" rIns="91440" bIns="45720" rtlCol="0">
            <a:normAutofit/>
          </a:bodyPr>
          <a:lstStyle/>
          <a:p>
            <a:pPr indent="-228600" fontAlgn="base">
              <a:lnSpc>
                <a:spcPct val="90000"/>
              </a:lnSpc>
              <a:spcAft>
                <a:spcPts val="600"/>
              </a:spcAft>
              <a:buFont typeface="Arial" panose="020B0604020202020204" pitchFamily="34" charset="0"/>
              <a:buChar char="•"/>
            </a:pPr>
            <a:r>
              <a:rPr lang="en-US" sz="1700" b="0" i="0" dirty="0">
                <a:effectLst/>
              </a:rPr>
              <a:t>Dr. Paul Swan is an inspirational mathematics consultant from Western Australia, who shares his exciting ideas, videos, and resources on his site.</a:t>
            </a:r>
          </a:p>
          <a:p>
            <a:pPr indent="-228600" fontAlgn="base">
              <a:lnSpc>
                <a:spcPct val="90000"/>
              </a:lnSpc>
              <a:spcAft>
                <a:spcPts val="600"/>
              </a:spcAft>
              <a:buFont typeface="Arial" panose="020B0604020202020204" pitchFamily="34" charset="0"/>
              <a:buChar char="•"/>
            </a:pPr>
            <a:r>
              <a:rPr lang="en-US" sz="1700" b="0" i="0" dirty="0">
                <a:effectLst/>
              </a:rPr>
              <a:t>Many of the resources are free to download and can be implemented in the classroom today.</a:t>
            </a:r>
          </a:p>
          <a:p>
            <a:pPr indent="-228600" fontAlgn="base">
              <a:lnSpc>
                <a:spcPct val="90000"/>
              </a:lnSpc>
              <a:spcAft>
                <a:spcPts val="600"/>
              </a:spcAft>
              <a:buFont typeface="Arial" panose="020B0604020202020204" pitchFamily="34" charset="0"/>
              <a:buChar char="•"/>
            </a:pPr>
            <a:r>
              <a:rPr lang="en-US" sz="1700" b="0" i="0" dirty="0">
                <a:effectLst/>
              </a:rPr>
              <a:t>The topic collections offer support for fostering mathematics literacies to improve communication and vocabulary.</a:t>
            </a:r>
          </a:p>
          <a:p>
            <a:pPr indent="-228600" fontAlgn="base">
              <a:lnSpc>
                <a:spcPct val="90000"/>
              </a:lnSpc>
              <a:spcAft>
                <a:spcPts val="600"/>
              </a:spcAft>
              <a:buFont typeface="Arial" panose="020B0604020202020204" pitchFamily="34" charset="0"/>
              <a:buChar char="•"/>
            </a:pPr>
            <a:r>
              <a:rPr lang="en-US" sz="1700" b="0" i="0" dirty="0">
                <a:effectLst/>
              </a:rPr>
              <a:t>Dr Swan’s many videos highlight and explain how to use hands-on manipulatives in the classroom.</a:t>
            </a:r>
          </a:p>
        </p:txBody>
      </p:sp>
    </p:spTree>
    <p:extLst>
      <p:ext uri="{BB962C8B-B14F-4D97-AF65-F5344CB8AC3E}">
        <p14:creationId xmlns:p14="http://schemas.microsoft.com/office/powerpoint/2010/main" val="1173329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8FAFD-A62B-7265-A74B-7DB28810E074}"/>
              </a:ext>
            </a:extLst>
          </p:cNvPr>
          <p:cNvSpPr>
            <a:spLocks noGrp="1"/>
          </p:cNvSpPr>
          <p:nvPr>
            <p:ph type="title"/>
          </p:nvPr>
        </p:nvSpPr>
        <p:spPr/>
        <p:txBody>
          <a:bodyPr/>
          <a:lstStyle/>
          <a:p>
            <a:endParaRPr lang="en-AU"/>
          </a:p>
        </p:txBody>
      </p:sp>
      <p:pic>
        <p:nvPicPr>
          <p:cNvPr id="7" name="Content Placeholder 6">
            <a:extLst>
              <a:ext uri="{FF2B5EF4-FFF2-40B4-BE49-F238E27FC236}">
                <a16:creationId xmlns:a16="http://schemas.microsoft.com/office/drawing/2014/main" id="{A1D4D1FE-4C7D-B2B5-481D-49D84FAEA2FD}"/>
              </a:ext>
            </a:extLst>
          </p:cNvPr>
          <p:cNvPicPr>
            <a:picLocks noGrp="1" noChangeAspect="1"/>
          </p:cNvPicPr>
          <p:nvPr>
            <p:ph idx="1"/>
          </p:nvPr>
        </p:nvPicPr>
        <p:blipFill>
          <a:blip r:embed="rId2"/>
          <a:stretch>
            <a:fillRect/>
          </a:stretch>
        </p:blipFill>
        <p:spPr>
          <a:xfrm>
            <a:off x="5695950" y="1814984"/>
            <a:ext cx="5943600" cy="2680816"/>
          </a:xfrm>
        </p:spPr>
      </p:pic>
      <p:pic>
        <p:nvPicPr>
          <p:cNvPr id="5" name="Picture 4">
            <a:extLst>
              <a:ext uri="{FF2B5EF4-FFF2-40B4-BE49-F238E27FC236}">
                <a16:creationId xmlns:a16="http://schemas.microsoft.com/office/drawing/2014/main" id="{174FF5E3-47C5-EFF1-C5B2-507AAAF8DAAC}"/>
              </a:ext>
            </a:extLst>
          </p:cNvPr>
          <p:cNvPicPr>
            <a:picLocks noChangeAspect="1"/>
          </p:cNvPicPr>
          <p:nvPr/>
        </p:nvPicPr>
        <p:blipFill>
          <a:blip r:embed="rId3"/>
          <a:stretch>
            <a:fillRect/>
          </a:stretch>
        </p:blipFill>
        <p:spPr>
          <a:xfrm>
            <a:off x="689307" y="1825625"/>
            <a:ext cx="4695600" cy="2864070"/>
          </a:xfrm>
          <a:prstGeom prst="rect">
            <a:avLst/>
          </a:prstGeom>
        </p:spPr>
      </p:pic>
      <p:pic>
        <p:nvPicPr>
          <p:cNvPr id="9" name="Picture 8" descr="A picture containing ground, person&#10;&#10;Description automatically generated">
            <a:extLst>
              <a:ext uri="{FF2B5EF4-FFF2-40B4-BE49-F238E27FC236}">
                <a16:creationId xmlns:a16="http://schemas.microsoft.com/office/drawing/2014/main" id="{4B66FC87-AE51-2EA7-867B-32B20B6F6B9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372349" y="2798982"/>
            <a:ext cx="3781425" cy="3781425"/>
          </a:xfrm>
          <a:prstGeom prst="rect">
            <a:avLst/>
          </a:prstGeom>
        </p:spPr>
      </p:pic>
    </p:spTree>
    <p:extLst>
      <p:ext uri="{BB962C8B-B14F-4D97-AF65-F5344CB8AC3E}">
        <p14:creationId xmlns:p14="http://schemas.microsoft.com/office/powerpoint/2010/main" val="2063711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EE7AC-9EE5-7FF2-09CC-D284396BDD1E}"/>
              </a:ext>
            </a:extLst>
          </p:cNvPr>
          <p:cNvSpPr>
            <a:spLocks noGrp="1"/>
          </p:cNvSpPr>
          <p:nvPr>
            <p:ph type="title"/>
          </p:nvPr>
        </p:nvSpPr>
        <p:spPr/>
        <p:txBody>
          <a:bodyPr/>
          <a:lstStyle/>
          <a:p>
            <a:r>
              <a:rPr lang="en-AU" dirty="0"/>
              <a:t>Tower of ten (19.11)</a:t>
            </a:r>
          </a:p>
        </p:txBody>
      </p:sp>
      <p:sp>
        <p:nvSpPr>
          <p:cNvPr id="3" name="Content Placeholder 2">
            <a:extLst>
              <a:ext uri="{FF2B5EF4-FFF2-40B4-BE49-F238E27FC236}">
                <a16:creationId xmlns:a16="http://schemas.microsoft.com/office/drawing/2014/main" id="{9E153555-F768-69C4-9536-1C08D02F6E0C}"/>
              </a:ext>
            </a:extLst>
          </p:cNvPr>
          <p:cNvSpPr>
            <a:spLocks noGrp="1"/>
          </p:cNvSpPr>
          <p:nvPr>
            <p:ph idx="1"/>
          </p:nvPr>
        </p:nvSpPr>
        <p:spPr/>
        <p:txBody>
          <a:bodyPr>
            <a:normAutofit fontScale="62500" lnSpcReduction="20000"/>
          </a:bodyPr>
          <a:lstStyle/>
          <a:p>
            <a:r>
              <a:rPr lang="en-AU" dirty="0"/>
              <a:t>Play as a whole class</a:t>
            </a:r>
          </a:p>
          <a:p>
            <a:r>
              <a:rPr lang="en-AU" dirty="0"/>
              <a:t>Play in groups of three</a:t>
            </a:r>
          </a:p>
          <a:p>
            <a:endParaRPr lang="en-AU" dirty="0"/>
          </a:p>
          <a:p>
            <a:pPr marL="0" indent="0">
              <a:buNone/>
            </a:pPr>
            <a:endParaRPr lang="en-AU" dirty="0"/>
          </a:p>
          <a:p>
            <a:endParaRPr lang="en-AU" dirty="0"/>
          </a:p>
          <a:p>
            <a:endParaRPr lang="en-AU" dirty="0"/>
          </a:p>
          <a:p>
            <a:pPr marL="0" indent="0">
              <a:buNone/>
            </a:pPr>
            <a:r>
              <a:rPr lang="en-AU" dirty="0"/>
              <a:t>Variations -</a:t>
            </a:r>
          </a:p>
          <a:p>
            <a:endParaRPr lang="en-AU" dirty="0"/>
          </a:p>
          <a:p>
            <a:r>
              <a:rPr lang="en-AU" dirty="0"/>
              <a:t>How many ways can you make a Tower of ten using three colours?</a:t>
            </a:r>
          </a:p>
          <a:p>
            <a:r>
              <a:rPr lang="en-AU" dirty="0"/>
              <a:t>What data can we collect?</a:t>
            </a:r>
          </a:p>
          <a:p>
            <a:r>
              <a:rPr lang="en-AU" dirty="0"/>
              <a:t>More than ten?</a:t>
            </a:r>
          </a:p>
          <a:p>
            <a:r>
              <a:rPr lang="en-AU" dirty="0"/>
              <a:t>Different dice?</a:t>
            </a:r>
          </a:p>
          <a:p>
            <a:r>
              <a:rPr lang="en-AU" dirty="0"/>
              <a:t>What is the ideal tower?</a:t>
            </a:r>
          </a:p>
        </p:txBody>
      </p:sp>
      <p:pic>
        <p:nvPicPr>
          <p:cNvPr id="5" name="Picture 4">
            <a:extLst>
              <a:ext uri="{FF2B5EF4-FFF2-40B4-BE49-F238E27FC236}">
                <a16:creationId xmlns:a16="http://schemas.microsoft.com/office/drawing/2014/main" id="{CAC9937E-0B2D-66C4-DCA6-52AA30978FCC}"/>
              </a:ext>
            </a:extLst>
          </p:cNvPr>
          <p:cNvPicPr>
            <a:picLocks noChangeAspect="1"/>
          </p:cNvPicPr>
          <p:nvPr/>
        </p:nvPicPr>
        <p:blipFill>
          <a:blip r:embed="rId2"/>
          <a:stretch>
            <a:fillRect/>
          </a:stretch>
        </p:blipFill>
        <p:spPr>
          <a:xfrm>
            <a:off x="7613758" y="1825625"/>
            <a:ext cx="3740042" cy="4669746"/>
          </a:xfrm>
          <a:prstGeom prst="rect">
            <a:avLst/>
          </a:prstGeom>
        </p:spPr>
      </p:pic>
    </p:spTree>
    <p:extLst>
      <p:ext uri="{BB962C8B-B14F-4D97-AF65-F5344CB8AC3E}">
        <p14:creationId xmlns:p14="http://schemas.microsoft.com/office/powerpoint/2010/main" val="3201141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7B0C8-9CEF-DEDF-F688-6E31D1A9AC6A}"/>
              </a:ext>
            </a:extLst>
          </p:cNvPr>
          <p:cNvSpPr>
            <a:spLocks noGrp="1"/>
          </p:cNvSpPr>
          <p:nvPr>
            <p:ph type="title"/>
          </p:nvPr>
        </p:nvSpPr>
        <p:spPr/>
        <p:txBody>
          <a:bodyPr/>
          <a:lstStyle/>
          <a:p>
            <a:r>
              <a:rPr lang="en-AU" dirty="0"/>
              <a:t>Mystery bags (21:05)</a:t>
            </a:r>
          </a:p>
        </p:txBody>
      </p:sp>
      <p:pic>
        <p:nvPicPr>
          <p:cNvPr id="2050" name="Picture 2" descr="Dr Paul Swan’s Mystery Bag (Set of 4)">
            <a:extLst>
              <a:ext uri="{FF2B5EF4-FFF2-40B4-BE49-F238E27FC236}">
                <a16:creationId xmlns:a16="http://schemas.microsoft.com/office/drawing/2014/main" id="{A82AEBD0-1A4D-1B7D-AD05-B746813D04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5022" y="2163658"/>
            <a:ext cx="5715000" cy="30194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7B95967-2081-3C20-5FC7-44A69E6AE006}"/>
              </a:ext>
            </a:extLst>
          </p:cNvPr>
          <p:cNvSpPr txBox="1"/>
          <p:nvPr/>
        </p:nvSpPr>
        <p:spPr>
          <a:xfrm>
            <a:off x="7680960" y="2043211"/>
            <a:ext cx="3955228" cy="3046988"/>
          </a:xfrm>
          <a:prstGeom prst="rect">
            <a:avLst/>
          </a:prstGeom>
          <a:noFill/>
        </p:spPr>
        <p:txBody>
          <a:bodyPr wrap="square" rtlCol="0">
            <a:spAutoFit/>
          </a:bodyPr>
          <a:lstStyle/>
          <a:p>
            <a:r>
              <a:rPr lang="en-AU" sz="3200" dirty="0">
                <a:solidFill>
                  <a:srgbClr val="0070C0"/>
                </a:solidFill>
              </a:rPr>
              <a:t>Using 10 cubes explore “What’s in the bag?”</a:t>
            </a:r>
          </a:p>
          <a:p>
            <a:r>
              <a:rPr lang="en-AU" sz="3200" dirty="0">
                <a:solidFill>
                  <a:srgbClr val="0070C0"/>
                </a:solidFill>
              </a:rPr>
              <a:t>How could you use this in your classroom?</a:t>
            </a:r>
          </a:p>
        </p:txBody>
      </p:sp>
    </p:spTree>
    <p:extLst>
      <p:ext uri="{BB962C8B-B14F-4D97-AF65-F5344CB8AC3E}">
        <p14:creationId xmlns:p14="http://schemas.microsoft.com/office/powerpoint/2010/main" val="2540429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7C72D-1740-D7BE-F0DB-12CB5E05B847}"/>
              </a:ext>
            </a:extLst>
          </p:cNvPr>
          <p:cNvSpPr>
            <a:spLocks noGrp="1"/>
          </p:cNvSpPr>
          <p:nvPr>
            <p:ph type="title"/>
          </p:nvPr>
        </p:nvSpPr>
        <p:spPr/>
        <p:txBody>
          <a:bodyPr/>
          <a:lstStyle/>
          <a:p>
            <a:r>
              <a:rPr lang="en-AU" dirty="0"/>
              <a:t>Early Algebra (26:00) </a:t>
            </a:r>
          </a:p>
        </p:txBody>
      </p:sp>
      <p:sp>
        <p:nvSpPr>
          <p:cNvPr id="3" name="Content Placeholder 2">
            <a:extLst>
              <a:ext uri="{FF2B5EF4-FFF2-40B4-BE49-F238E27FC236}">
                <a16:creationId xmlns:a16="http://schemas.microsoft.com/office/drawing/2014/main" id="{90A29511-621E-B4ED-2766-7CD18E84A9DD}"/>
              </a:ext>
            </a:extLst>
          </p:cNvPr>
          <p:cNvSpPr>
            <a:spLocks noGrp="1"/>
          </p:cNvSpPr>
          <p:nvPr>
            <p:ph idx="1"/>
          </p:nvPr>
        </p:nvSpPr>
        <p:spPr>
          <a:xfrm>
            <a:off x="7126014" y="1825625"/>
            <a:ext cx="4227786" cy="4351338"/>
          </a:xfrm>
        </p:spPr>
        <p:txBody>
          <a:bodyPr/>
          <a:lstStyle/>
          <a:p>
            <a:r>
              <a:rPr lang="en-AU" dirty="0"/>
              <a:t>Make a more complex pattern for you group to solve.</a:t>
            </a:r>
          </a:p>
          <a:p>
            <a:r>
              <a:rPr lang="en-AU" dirty="0"/>
              <a:t>As a group try and predict how the pattern ends and test its by “playing” your body percussion.</a:t>
            </a:r>
          </a:p>
        </p:txBody>
      </p:sp>
      <p:pic>
        <p:nvPicPr>
          <p:cNvPr id="5" name="Picture 4">
            <a:extLst>
              <a:ext uri="{FF2B5EF4-FFF2-40B4-BE49-F238E27FC236}">
                <a16:creationId xmlns:a16="http://schemas.microsoft.com/office/drawing/2014/main" id="{C90D7EE8-B91E-8037-FDE6-7FCF3A723C81}"/>
              </a:ext>
            </a:extLst>
          </p:cNvPr>
          <p:cNvPicPr>
            <a:picLocks noChangeAspect="1"/>
          </p:cNvPicPr>
          <p:nvPr/>
        </p:nvPicPr>
        <p:blipFill>
          <a:blip r:embed="rId2"/>
          <a:stretch>
            <a:fillRect/>
          </a:stretch>
        </p:blipFill>
        <p:spPr>
          <a:xfrm>
            <a:off x="882869" y="1825625"/>
            <a:ext cx="5156682" cy="2948174"/>
          </a:xfrm>
          <a:prstGeom prst="rect">
            <a:avLst/>
          </a:prstGeom>
        </p:spPr>
      </p:pic>
    </p:spTree>
    <p:extLst>
      <p:ext uri="{BB962C8B-B14F-4D97-AF65-F5344CB8AC3E}">
        <p14:creationId xmlns:p14="http://schemas.microsoft.com/office/powerpoint/2010/main" val="1615972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DB8B8-431E-C0A7-7755-CAF56911F158}"/>
              </a:ext>
            </a:extLst>
          </p:cNvPr>
          <p:cNvSpPr>
            <a:spLocks noGrp="1"/>
          </p:cNvSpPr>
          <p:nvPr>
            <p:ph type="title"/>
          </p:nvPr>
        </p:nvSpPr>
        <p:spPr/>
        <p:txBody>
          <a:bodyPr/>
          <a:lstStyle/>
          <a:p>
            <a:r>
              <a:rPr lang="en-AU" dirty="0"/>
              <a:t>Ice cream flavours</a:t>
            </a:r>
          </a:p>
        </p:txBody>
      </p:sp>
      <p:sp>
        <p:nvSpPr>
          <p:cNvPr id="3" name="Content Placeholder 2">
            <a:extLst>
              <a:ext uri="{FF2B5EF4-FFF2-40B4-BE49-F238E27FC236}">
                <a16:creationId xmlns:a16="http://schemas.microsoft.com/office/drawing/2014/main" id="{087DCA6B-C7A6-28D1-C182-47E1EA8FE729}"/>
              </a:ext>
            </a:extLst>
          </p:cNvPr>
          <p:cNvSpPr>
            <a:spLocks noGrp="1"/>
          </p:cNvSpPr>
          <p:nvPr>
            <p:ph idx="1"/>
          </p:nvPr>
        </p:nvSpPr>
        <p:spPr>
          <a:xfrm>
            <a:off x="838200" y="1825625"/>
            <a:ext cx="4307665" cy="4351338"/>
          </a:xfrm>
        </p:spPr>
        <p:txBody>
          <a:bodyPr/>
          <a:lstStyle/>
          <a:p>
            <a:r>
              <a:rPr lang="en-AU" dirty="0"/>
              <a:t>Explore how many different combinations you can have if you had 4 flavours….</a:t>
            </a:r>
          </a:p>
          <a:p>
            <a:endParaRPr lang="en-AU" dirty="0"/>
          </a:p>
          <a:p>
            <a:r>
              <a:rPr lang="en-AU" dirty="0"/>
              <a:t>What if you could repeat flavours (</a:t>
            </a:r>
            <a:r>
              <a:rPr lang="en-AU" dirty="0" err="1"/>
              <a:t>eg</a:t>
            </a:r>
            <a:r>
              <a:rPr lang="en-AU" dirty="0"/>
              <a:t> two scoops of vanilla and two scoops of strawberry).</a:t>
            </a:r>
          </a:p>
          <a:p>
            <a:endParaRPr lang="en-AU" dirty="0"/>
          </a:p>
        </p:txBody>
      </p:sp>
      <p:pic>
        <p:nvPicPr>
          <p:cNvPr id="5" name="Picture 4">
            <a:extLst>
              <a:ext uri="{FF2B5EF4-FFF2-40B4-BE49-F238E27FC236}">
                <a16:creationId xmlns:a16="http://schemas.microsoft.com/office/drawing/2014/main" id="{5F3131BA-FB69-A39A-111B-F6F0C54D40A3}"/>
              </a:ext>
            </a:extLst>
          </p:cNvPr>
          <p:cNvPicPr>
            <a:picLocks noChangeAspect="1"/>
          </p:cNvPicPr>
          <p:nvPr/>
        </p:nvPicPr>
        <p:blipFill>
          <a:blip r:embed="rId2"/>
          <a:stretch>
            <a:fillRect/>
          </a:stretch>
        </p:blipFill>
        <p:spPr>
          <a:xfrm>
            <a:off x="6442153" y="2552234"/>
            <a:ext cx="4204789" cy="3624729"/>
          </a:xfrm>
          <a:prstGeom prst="rect">
            <a:avLst/>
          </a:prstGeom>
        </p:spPr>
      </p:pic>
      <p:sp>
        <p:nvSpPr>
          <p:cNvPr id="7" name="TextBox 6">
            <a:extLst>
              <a:ext uri="{FF2B5EF4-FFF2-40B4-BE49-F238E27FC236}">
                <a16:creationId xmlns:a16="http://schemas.microsoft.com/office/drawing/2014/main" id="{87EBB340-44C5-1591-102B-6783060783A1}"/>
              </a:ext>
            </a:extLst>
          </p:cNvPr>
          <p:cNvSpPr txBox="1"/>
          <p:nvPr/>
        </p:nvSpPr>
        <p:spPr>
          <a:xfrm>
            <a:off x="6292698" y="2037623"/>
            <a:ext cx="6094948" cy="369332"/>
          </a:xfrm>
          <a:prstGeom prst="rect">
            <a:avLst/>
          </a:prstGeom>
          <a:noFill/>
        </p:spPr>
        <p:txBody>
          <a:bodyPr wrap="square">
            <a:spAutoFit/>
          </a:bodyPr>
          <a:lstStyle/>
          <a:p>
            <a:r>
              <a:rPr lang="en-AU" dirty="0">
                <a:solidFill>
                  <a:srgbClr val="0070C0"/>
                </a:solidFill>
              </a:rPr>
              <a:t>Combinations and permutations</a:t>
            </a:r>
          </a:p>
        </p:txBody>
      </p:sp>
      <p:sp>
        <p:nvSpPr>
          <p:cNvPr id="9" name="TextBox 8">
            <a:extLst>
              <a:ext uri="{FF2B5EF4-FFF2-40B4-BE49-F238E27FC236}">
                <a16:creationId xmlns:a16="http://schemas.microsoft.com/office/drawing/2014/main" id="{80DC32F2-D65E-B9FB-56B9-459BDCCAA8E6}"/>
              </a:ext>
            </a:extLst>
          </p:cNvPr>
          <p:cNvSpPr txBox="1"/>
          <p:nvPr/>
        </p:nvSpPr>
        <p:spPr>
          <a:xfrm>
            <a:off x="5997388" y="6089588"/>
            <a:ext cx="6194612" cy="646331"/>
          </a:xfrm>
          <a:prstGeom prst="rect">
            <a:avLst/>
          </a:prstGeom>
          <a:noFill/>
        </p:spPr>
        <p:txBody>
          <a:bodyPr wrap="square">
            <a:spAutoFit/>
          </a:bodyPr>
          <a:lstStyle/>
          <a:p>
            <a:r>
              <a:rPr lang="en-AU" dirty="0"/>
              <a:t>https://www.mathsisfun.com/combinatorics/combinations-permutations.html</a:t>
            </a:r>
          </a:p>
        </p:txBody>
      </p:sp>
    </p:spTree>
    <p:extLst>
      <p:ext uri="{BB962C8B-B14F-4D97-AF65-F5344CB8AC3E}">
        <p14:creationId xmlns:p14="http://schemas.microsoft.com/office/powerpoint/2010/main" val="172574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430</Words>
  <Application>Microsoft Office PowerPoint</Application>
  <PresentationFormat>Widescreen</PresentationFormat>
  <Paragraphs>48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Getting your fix of Unifix</vt:lpstr>
      <vt:lpstr>PowerPoint Presentation</vt:lpstr>
      <vt:lpstr>Warm Up </vt:lpstr>
      <vt:lpstr>PowerPoint Presentation</vt:lpstr>
      <vt:lpstr>PowerPoint Presentation</vt:lpstr>
      <vt:lpstr>Tower of ten (19.11)</vt:lpstr>
      <vt:lpstr>Mystery bags (21:05)</vt:lpstr>
      <vt:lpstr>Early Algebra (26:00) </vt:lpstr>
      <vt:lpstr>Ice cream flavours</vt:lpstr>
      <vt:lpstr>Share </vt:lpstr>
      <vt:lpstr>References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Saffin</dc:creator>
  <cp:lastModifiedBy>Mel Savic</cp:lastModifiedBy>
  <cp:revision>15</cp:revision>
  <dcterms:created xsi:type="dcterms:W3CDTF">2017-06-02T04:36:15Z</dcterms:created>
  <dcterms:modified xsi:type="dcterms:W3CDTF">2022-05-25T02:44:35Z</dcterms:modified>
</cp:coreProperties>
</file>